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</p:sldMasterIdLst>
  <p:notesMasterIdLst>
    <p:notesMasterId r:id="rId26"/>
  </p:notesMasterIdLst>
  <p:sldIdLst>
    <p:sldId id="256" r:id="rId2"/>
    <p:sldId id="282" r:id="rId3"/>
    <p:sldId id="281" r:id="rId4"/>
    <p:sldId id="283" r:id="rId5"/>
    <p:sldId id="291" r:id="rId6"/>
    <p:sldId id="292" r:id="rId7"/>
    <p:sldId id="297" r:id="rId8"/>
    <p:sldId id="326" r:id="rId9"/>
    <p:sldId id="328" r:id="rId10"/>
    <p:sldId id="327" r:id="rId11"/>
    <p:sldId id="294" r:id="rId12"/>
    <p:sldId id="298" r:id="rId13"/>
    <p:sldId id="299" r:id="rId14"/>
    <p:sldId id="300" r:id="rId15"/>
    <p:sldId id="301" r:id="rId16"/>
    <p:sldId id="302" r:id="rId17"/>
    <p:sldId id="305" r:id="rId18"/>
    <p:sldId id="306" r:id="rId19"/>
    <p:sldId id="304" r:id="rId20"/>
    <p:sldId id="307" r:id="rId21"/>
    <p:sldId id="303" r:id="rId22"/>
    <p:sldId id="308" r:id="rId23"/>
    <p:sldId id="269" r:id="rId24"/>
    <p:sldId id="320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895" autoAdjust="0"/>
  </p:normalViewPr>
  <p:slideViewPr>
    <p:cSldViewPr>
      <p:cViewPr varScale="1">
        <p:scale>
          <a:sx n="64" d="100"/>
          <a:sy n="64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FDD0A-86B7-4A30-B6D3-A0A0E287295F}" type="datetimeFigureOut">
              <a:rPr lang="be-BY" smtClean="0"/>
              <a:pPr/>
              <a:t>14.03.2013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5475-6D53-4F21-AA03-C60F0BCC091B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17A9732-7258-4079-A84E-708C770AC920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6EE3AF-8287-41A1-B0F8-1477087553B6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0529CC-CC9E-4EC2-9C84-21BAB58956F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A64EE7-F1CF-4579-8DA4-C00541C26A09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BBAB1E-30E9-40FE-B3EE-4F2DD262522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150C0-CE02-48D9-A206-47321EFC2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520D84A-C10E-422E-9395-1F015E0B4DC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A94065-BD56-4C12-AF25-F9884550B783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D00131-32C9-45FA-AA46-B9B06FC83C22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AED86-B8BD-430D-8DB2-9BDA8C0D6C6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CE91CC-EC6D-498E-9CAF-26837F37115B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85DEC623-765B-4DF1-9417-7A1CFA5FA4B7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Темы: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2221878"/>
          </a:xfrm>
        </p:spPr>
        <p:txBody>
          <a:bodyPr>
            <a:normAutofit/>
          </a:bodyPr>
          <a:lstStyle/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ООП в </a:t>
            </a:r>
            <a:r>
              <a:rPr lang="en-US" sz="3000" dirty="0" smtClean="0"/>
              <a:t>C++ Builder</a:t>
            </a:r>
            <a:endParaRPr lang="ru-RU" sz="3000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Вкладка </a:t>
            </a:r>
            <a:r>
              <a:rPr lang="en-US" sz="3000" dirty="0" smtClean="0"/>
              <a:t>Standard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Вкладка </a:t>
            </a:r>
            <a:r>
              <a:rPr lang="en-US" sz="3000" dirty="0" smtClean="0"/>
              <a:t>Additional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Объект </a:t>
            </a:r>
            <a:r>
              <a:rPr lang="en-US" sz="3000" dirty="0" smtClean="0"/>
              <a:t>Screen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Компоненты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4692" y="1714488"/>
            <a:ext cx="8362216" cy="4929222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err="1" smtClean="0"/>
              <a:t>ScrollBox</a:t>
            </a:r>
            <a:r>
              <a:rPr lang="ru-RU" sz="3000" dirty="0" smtClean="0"/>
              <a:t> – список с прокруткой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ChecklistBox</a:t>
            </a:r>
            <a:r>
              <a:rPr lang="ru-RU" sz="3000" dirty="0" smtClean="0"/>
              <a:t> – список с индикаторами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Splitter</a:t>
            </a:r>
            <a:r>
              <a:rPr lang="ru-RU" sz="3000" dirty="0" smtClean="0"/>
              <a:t> – разделитель панелей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StaticText</a:t>
            </a:r>
            <a:r>
              <a:rPr lang="ru-RU" sz="3000" dirty="0" smtClean="0"/>
              <a:t> - текст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ControlBar</a:t>
            </a:r>
            <a:r>
              <a:rPr lang="ru-RU" sz="3000" dirty="0" smtClean="0"/>
              <a:t> – перестраиваемая панель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ApplicationEvents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ValueListEditor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LabeledEdit</a:t>
            </a:r>
            <a:r>
              <a:rPr lang="ru-RU" sz="3000" dirty="0" smtClean="0"/>
              <a:t> – окно текста с меткой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ColorBox</a:t>
            </a:r>
            <a:r>
              <a:rPr lang="ru-RU" sz="3000" dirty="0" smtClean="0"/>
              <a:t> – выпадающий список цветов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Chart</a:t>
            </a:r>
            <a:r>
              <a:rPr lang="ru-RU" sz="3000" dirty="0" smtClean="0"/>
              <a:t> – диаграмма.</a:t>
            </a:r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38041" t="13583" r="41423" b="82156"/>
          <a:stretch>
            <a:fillRect/>
          </a:stretch>
        </p:blipFill>
        <p:spPr bwMode="auto">
          <a:xfrm>
            <a:off x="1857355" y="857232"/>
            <a:ext cx="612325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8118" t="10742" r="32467" b="81446"/>
          <a:stretch>
            <a:fillRect/>
          </a:stretch>
        </p:blipFill>
        <p:spPr bwMode="auto">
          <a:xfrm>
            <a:off x="142844" y="3357562"/>
            <a:ext cx="884045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57290" y="1500174"/>
            <a:ext cx="7406640" cy="1472184"/>
          </a:xfrm>
        </p:spPr>
        <p:txBody>
          <a:bodyPr>
            <a:noAutofit/>
          </a:bodyPr>
          <a:lstStyle/>
          <a:p>
            <a:r>
              <a:rPr lang="ru-RU" sz="3400" dirty="0" smtClean="0">
                <a:latin typeface="+mn-lt"/>
              </a:rPr>
              <a:t>Приложение – </a:t>
            </a:r>
            <a:r>
              <a:rPr lang="en-US" sz="3400" dirty="0" smtClean="0">
                <a:latin typeface="+mn-lt"/>
              </a:rPr>
              <a:t>Application </a:t>
            </a:r>
            <a:r>
              <a:rPr lang="ru-RU" sz="3400" dirty="0" smtClean="0">
                <a:latin typeface="+mn-lt"/>
              </a:rPr>
              <a:t>и компонент </a:t>
            </a:r>
            <a:r>
              <a:rPr lang="en-US" sz="3400" dirty="0" err="1" smtClean="0">
                <a:latin typeface="+mn-lt"/>
              </a:rPr>
              <a:t>ApplicationEvents</a:t>
            </a:r>
            <a:endParaRPr lang="be-BY" sz="3400" dirty="0">
              <a:latin typeface="+mn-lt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5500694" y="3571876"/>
            <a:ext cx="571504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1143000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+mn-lt"/>
              </a:rPr>
              <a:t>В каждом приложении автоматически создается объект </a:t>
            </a:r>
            <a:r>
              <a:rPr lang="en-US" sz="3200" dirty="0" smtClean="0">
                <a:latin typeface="+mn-lt"/>
              </a:rPr>
              <a:t>Application</a:t>
            </a:r>
            <a:endParaRPr lang="be-BY" sz="3200" dirty="0">
              <a:latin typeface="+mn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29649" t="32226" r="29722" b="11133"/>
          <a:stretch>
            <a:fillRect/>
          </a:stretch>
        </p:blipFill>
        <p:spPr bwMode="auto">
          <a:xfrm>
            <a:off x="1285852" y="1357299"/>
            <a:ext cx="6572296" cy="515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+mn-lt"/>
              </a:rPr>
              <a:t>Основные свойства: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931572" y="928670"/>
            <a:ext cx="7498080" cy="5143536"/>
          </a:xfrm>
        </p:spPr>
        <p:txBody>
          <a:bodyPr>
            <a:normAutofit/>
          </a:bodyPr>
          <a:lstStyle/>
          <a:p>
            <a:r>
              <a:rPr lang="en-US" sz="2600" dirty="0" smtClean="0"/>
              <a:t>Active – </a:t>
            </a:r>
            <a:r>
              <a:rPr lang="ru-RU" sz="2600" dirty="0" smtClean="0"/>
              <a:t>форма в фокусе или неактивна</a:t>
            </a:r>
          </a:p>
          <a:p>
            <a:r>
              <a:rPr lang="en-US" sz="2600" dirty="0" err="1" smtClean="0"/>
              <a:t>ExeName</a:t>
            </a:r>
            <a:r>
              <a:rPr lang="en-US" sz="2600" dirty="0" smtClean="0"/>
              <a:t> </a:t>
            </a:r>
            <a:r>
              <a:rPr lang="ru-RU" sz="2600" dirty="0" smtClean="0"/>
              <a:t> - полный путь к исполняемому файлу. Путь к папке с приложением:</a:t>
            </a:r>
          </a:p>
          <a:p>
            <a:endParaRPr lang="ru-RU" sz="2600" dirty="0" smtClean="0"/>
          </a:p>
          <a:p>
            <a:r>
              <a:rPr lang="en-US" sz="2600" dirty="0" smtClean="0"/>
              <a:t>Title –</a:t>
            </a:r>
            <a:r>
              <a:rPr lang="ru-RU" sz="2600" dirty="0" smtClean="0"/>
              <a:t> заголовок приложения;</a:t>
            </a:r>
          </a:p>
          <a:p>
            <a:r>
              <a:rPr lang="en-US" sz="2600" dirty="0" err="1" smtClean="0"/>
              <a:t>ShowMainForm</a:t>
            </a:r>
            <a:r>
              <a:rPr lang="ru-RU" sz="2600" dirty="0" smtClean="0"/>
              <a:t> – </a:t>
            </a:r>
          </a:p>
          <a:p>
            <a:pPr marL="365125" indent="-11113">
              <a:buNone/>
            </a:pPr>
            <a:r>
              <a:rPr lang="ru-RU" sz="2600" dirty="0" smtClean="0"/>
              <a:t>видимость главной </a:t>
            </a:r>
          </a:p>
          <a:p>
            <a:pPr marL="365125" indent="-11113">
              <a:buNone/>
            </a:pPr>
            <a:r>
              <a:rPr lang="ru-RU" sz="2600" dirty="0" smtClean="0"/>
              <a:t>формы;</a:t>
            </a:r>
          </a:p>
          <a:p>
            <a:r>
              <a:rPr lang="en-US" sz="2600" dirty="0" err="1" smtClean="0"/>
              <a:t>HelpFile</a:t>
            </a:r>
            <a:r>
              <a:rPr lang="en-US" sz="2600" dirty="0" smtClean="0"/>
              <a:t> – </a:t>
            </a:r>
            <a:r>
              <a:rPr lang="ru-RU" sz="2600" dirty="0" smtClean="0"/>
              <a:t>файл </a:t>
            </a:r>
          </a:p>
          <a:p>
            <a:pPr marL="365125" indent="-11113">
              <a:buNone/>
            </a:pPr>
            <a:r>
              <a:rPr lang="ru-RU" sz="2600" dirty="0" smtClean="0"/>
              <a:t>справки </a:t>
            </a:r>
          </a:p>
          <a:p>
            <a:pPr marL="365125" indent="-11113">
              <a:buNone/>
            </a:pPr>
            <a:r>
              <a:rPr lang="ru-RU" sz="2600" dirty="0" smtClean="0"/>
              <a:t>по умолчанию</a:t>
            </a:r>
          </a:p>
          <a:p>
            <a:endParaRPr lang="be-BY" sz="2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30234" t="36747" r="47255" b="60742"/>
          <a:stretch>
            <a:fillRect/>
          </a:stretch>
        </p:blipFill>
        <p:spPr bwMode="auto">
          <a:xfrm>
            <a:off x="1381103" y="2357430"/>
            <a:ext cx="6834235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 l="35724" t="21679" r="34627" b="40235"/>
          <a:stretch>
            <a:fillRect/>
          </a:stretch>
        </p:blipFill>
        <p:spPr bwMode="auto">
          <a:xfrm>
            <a:off x="4429124" y="3214686"/>
            <a:ext cx="4429156" cy="319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+mn-lt"/>
              </a:rPr>
              <a:t>Основные методы: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931572" y="928670"/>
            <a:ext cx="7998146" cy="5500726"/>
          </a:xfrm>
        </p:spPr>
        <p:txBody>
          <a:bodyPr>
            <a:normAutofit/>
          </a:bodyPr>
          <a:lstStyle/>
          <a:p>
            <a:r>
              <a:rPr lang="en-US" sz="2600" dirty="0" smtClean="0"/>
              <a:t>Initialize()</a:t>
            </a:r>
            <a:r>
              <a:rPr lang="ru-RU" sz="2600" dirty="0" smtClean="0"/>
              <a:t> – инициализация проекта;</a:t>
            </a:r>
          </a:p>
          <a:p>
            <a:r>
              <a:rPr lang="en-US" sz="2600" dirty="0" smtClean="0"/>
              <a:t>Run()</a:t>
            </a:r>
            <a:r>
              <a:rPr lang="ru-RU" sz="2600" dirty="0" smtClean="0"/>
              <a:t> – запуск выполнения приложения</a:t>
            </a:r>
            <a:r>
              <a:rPr lang="en-US" sz="2600" dirty="0" smtClean="0"/>
              <a:t>;</a:t>
            </a:r>
            <a:endParaRPr lang="ru-RU" sz="2600" dirty="0" smtClean="0"/>
          </a:p>
          <a:p>
            <a:r>
              <a:rPr lang="en-US" sz="2600" dirty="0" err="1" smtClean="0"/>
              <a:t>CreateForm</a:t>
            </a:r>
            <a:r>
              <a:rPr lang="ru-RU" sz="2600" dirty="0" smtClean="0"/>
              <a:t> – создание формы;</a:t>
            </a:r>
          </a:p>
          <a:p>
            <a:r>
              <a:rPr lang="en-US" sz="2600" dirty="0" smtClean="0"/>
              <a:t>Terminate() – </a:t>
            </a:r>
            <a:r>
              <a:rPr lang="ru-RU" sz="2600" dirty="0" smtClean="0"/>
              <a:t>завершает выполнение приложения;</a:t>
            </a:r>
          </a:p>
          <a:p>
            <a:r>
              <a:rPr lang="en-US" sz="2600" dirty="0" smtClean="0"/>
              <a:t>Minimize() </a:t>
            </a:r>
            <a:r>
              <a:rPr lang="ru-RU" sz="2600" dirty="0" smtClean="0"/>
              <a:t> - сворачивает приложение</a:t>
            </a:r>
          </a:p>
          <a:p>
            <a:r>
              <a:rPr lang="en-US" sz="2600" dirty="0" err="1" smtClean="0"/>
              <a:t>HelpContext</a:t>
            </a:r>
            <a:r>
              <a:rPr lang="en-US" sz="2600" dirty="0" smtClean="0"/>
              <a:t>(</a:t>
            </a:r>
            <a:r>
              <a:rPr lang="en-US" sz="2600" dirty="0" err="1" smtClean="0"/>
              <a:t>int</a:t>
            </a:r>
            <a:r>
              <a:rPr lang="en-US" sz="2600" dirty="0" smtClean="0"/>
              <a:t> Context) –</a:t>
            </a:r>
            <a:r>
              <a:rPr lang="ru-RU" sz="2600" dirty="0" smtClean="0"/>
              <a:t> вызов файла справки с начальной темой с номером </a:t>
            </a:r>
            <a:r>
              <a:rPr lang="en-US" sz="2600" dirty="0" smtClean="0"/>
              <a:t>Context</a:t>
            </a:r>
            <a:r>
              <a:rPr lang="ru-RU" sz="2600" dirty="0" smtClean="0"/>
              <a:t>;</a:t>
            </a:r>
          </a:p>
          <a:p>
            <a:r>
              <a:rPr lang="en-US" sz="2600" dirty="0" err="1" smtClean="0"/>
              <a:t>MessageBoxA</a:t>
            </a:r>
            <a:r>
              <a:rPr lang="ru-RU" sz="2600" dirty="0" smtClean="0"/>
              <a:t>(Т</a:t>
            </a:r>
            <a:r>
              <a:rPr lang="en-US" sz="2600" dirty="0" smtClean="0"/>
              <a:t>ext, Caption, Flags</a:t>
            </a:r>
            <a:r>
              <a:rPr lang="ru-RU" sz="2600" dirty="0" smtClean="0"/>
              <a:t>) – диалог с пользователем. Положительное отличие от </a:t>
            </a:r>
            <a:r>
              <a:rPr lang="en-US" sz="2600" dirty="0" err="1" smtClean="0"/>
              <a:t>MessageDlg</a:t>
            </a:r>
            <a:r>
              <a:rPr lang="en-US" sz="2600" dirty="0" smtClean="0"/>
              <a:t> </a:t>
            </a:r>
            <a:r>
              <a:rPr lang="ru-RU" sz="2600" dirty="0" smtClean="0"/>
              <a:t>и </a:t>
            </a:r>
            <a:r>
              <a:rPr lang="en-US" sz="2600" dirty="0" err="1" smtClean="0"/>
              <a:t>ShowMessage</a:t>
            </a:r>
            <a:r>
              <a:rPr lang="en-US" sz="2600" dirty="0" smtClean="0"/>
              <a:t> </a:t>
            </a:r>
            <a:r>
              <a:rPr lang="ru-RU" sz="2600" dirty="0" smtClean="0"/>
              <a:t>–</a:t>
            </a:r>
            <a:r>
              <a:rPr lang="be-BY" sz="2600" dirty="0" smtClean="0"/>
              <a:t> </a:t>
            </a:r>
            <a:r>
              <a:rPr lang="ru-RU" sz="2600" dirty="0" smtClean="0"/>
              <a:t>русификатор кнопок.</a:t>
            </a:r>
          </a:p>
          <a:p>
            <a:endParaRPr lang="be-BY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Пример работы с </a:t>
            </a:r>
            <a:r>
              <a:rPr lang="en-US" sz="3200" dirty="0" err="1" smtClean="0">
                <a:latin typeface="+mn-lt"/>
              </a:rPr>
              <a:t>MessageBoxA</a:t>
            </a:r>
            <a:r>
              <a:rPr lang="ru-RU" sz="3200" dirty="0" smtClean="0">
                <a:latin typeface="+mn-lt"/>
              </a:rPr>
              <a:t>:</a:t>
            </a:r>
            <a:endParaRPr lang="be-BY" sz="32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0747" t="38086" r="28075" b="22852"/>
          <a:stretch>
            <a:fillRect/>
          </a:stretch>
        </p:blipFill>
        <p:spPr bwMode="auto">
          <a:xfrm>
            <a:off x="232141" y="1285860"/>
            <a:ext cx="884045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71414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Компонент </a:t>
            </a:r>
            <a:r>
              <a:rPr lang="en-US" sz="3200" dirty="0" err="1" smtClean="0">
                <a:latin typeface="+mn-lt"/>
              </a:rPr>
              <a:t>ApplicationEvents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214282" y="714356"/>
            <a:ext cx="8715436" cy="264320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600" dirty="0" smtClean="0"/>
              <a:t>Перехватывает все события</a:t>
            </a:r>
            <a:r>
              <a:rPr lang="en-US" sz="2600" dirty="0" smtClean="0"/>
              <a:t> </a:t>
            </a:r>
            <a:r>
              <a:rPr lang="ru-RU" sz="2600" dirty="0" smtClean="0"/>
              <a:t>объекта </a:t>
            </a:r>
            <a:r>
              <a:rPr lang="en-US" sz="2600" dirty="0" smtClean="0"/>
              <a:t>Application</a:t>
            </a:r>
          </a:p>
          <a:p>
            <a:pPr>
              <a:buNone/>
            </a:pPr>
            <a:endParaRPr lang="be-BY" sz="2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49805" r="86274" b="10156"/>
          <a:stretch>
            <a:fillRect/>
          </a:stretch>
        </p:blipFill>
        <p:spPr bwMode="auto">
          <a:xfrm>
            <a:off x="6429388" y="1571612"/>
            <a:ext cx="2643206" cy="433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30747" t="28320" r="66508" b="66797"/>
          <a:stretch>
            <a:fillRect/>
          </a:stretch>
        </p:blipFill>
        <p:spPr bwMode="auto">
          <a:xfrm>
            <a:off x="7786710" y="71414"/>
            <a:ext cx="64294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Содержимое 9"/>
          <p:cNvSpPr txBox="1">
            <a:spLocks/>
          </p:cNvSpPr>
          <p:nvPr/>
        </p:nvSpPr>
        <p:spPr>
          <a:xfrm>
            <a:off x="571472" y="1428736"/>
            <a:ext cx="5929354" cy="52864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OnException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возникает, когда в приложении сгенерировано</a:t>
            </a:r>
            <a:r>
              <a:rPr kumimoji="0" lang="ru-RU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исключение, которое нигде не перехвачено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ru-R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OnHelp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возникает при запросе приложением справки;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200" noProof="0" dirty="0" err="1" smtClean="0"/>
              <a:t>OnIdle</a:t>
            </a:r>
            <a:r>
              <a:rPr lang="en-US" sz="2200" noProof="0" dirty="0" smtClean="0"/>
              <a:t> – </a:t>
            </a:r>
            <a:r>
              <a:rPr lang="ru-RU" sz="2200" noProof="0" dirty="0" smtClean="0"/>
              <a:t>возникает, когда приложение начинает простаивать, ожидая действий пользователя;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200" noProof="0" dirty="0" err="1" smtClean="0"/>
              <a:t>OnMinimize</a:t>
            </a:r>
            <a:r>
              <a:rPr lang="ru-RU" sz="2200" noProof="0" dirty="0" smtClean="0"/>
              <a:t>/</a:t>
            </a:r>
            <a:r>
              <a:rPr lang="en-US" sz="2200" dirty="0" err="1" smtClean="0"/>
              <a:t>OnRestore</a:t>
            </a:r>
            <a:r>
              <a:rPr lang="en-US" sz="2200" dirty="0" smtClean="0"/>
              <a:t> </a:t>
            </a:r>
            <a:r>
              <a:rPr lang="ru-RU" sz="2200" dirty="0" smtClean="0"/>
              <a:t>- возникает при сворачивании</a:t>
            </a:r>
            <a:r>
              <a:rPr lang="en-US" sz="2200" dirty="0" smtClean="0"/>
              <a:t>/</a:t>
            </a:r>
            <a:r>
              <a:rPr lang="ru-RU" sz="2200" dirty="0" smtClean="0"/>
              <a:t>восстановлении приложения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OnShowHint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возникает, когда приложение собирается отобразить</a:t>
            </a:r>
            <a:r>
              <a:rPr kumimoji="0" lang="ru-RU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подсказку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Hint.</a:t>
            </a:r>
            <a:endParaRPr kumimoji="0" lang="ru-R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be-BY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71414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Компонент </a:t>
            </a:r>
            <a:r>
              <a:rPr lang="en-US" sz="3200" dirty="0" err="1" smtClean="0">
                <a:latin typeface="+mn-lt"/>
              </a:rPr>
              <a:t>ApplicationEvents</a:t>
            </a:r>
            <a:endParaRPr lang="be-BY" sz="3200" dirty="0">
              <a:latin typeface="+mn-lt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30747" t="28320" r="66508" b="66797"/>
          <a:stretch>
            <a:fillRect/>
          </a:stretch>
        </p:blipFill>
        <p:spPr bwMode="auto">
          <a:xfrm>
            <a:off x="7786710" y="71414"/>
            <a:ext cx="64294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Содержимое 9"/>
          <p:cNvSpPr txBox="1">
            <a:spLocks/>
          </p:cNvSpPr>
          <p:nvPr/>
        </p:nvSpPr>
        <p:spPr>
          <a:xfrm>
            <a:off x="571472" y="642918"/>
            <a:ext cx="8215370" cy="58579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200" dirty="0" err="1" smtClean="0"/>
              <a:t>OnShortCut</a:t>
            </a:r>
            <a:r>
              <a:rPr lang="en-US" sz="2200" dirty="0" smtClean="0"/>
              <a:t> – </a:t>
            </a:r>
            <a:r>
              <a:rPr lang="ru-RU" sz="2200" dirty="0" smtClean="0"/>
              <a:t>при нажатии клавиши. Возникает до стандартного события </a:t>
            </a:r>
            <a:r>
              <a:rPr lang="en-US" sz="2200" dirty="0" err="1" smtClean="0"/>
              <a:t>OnKeyDown</a:t>
            </a:r>
            <a:r>
              <a:rPr lang="ru-RU" sz="2200" dirty="0" smtClean="0"/>
              <a:t> объекта или формы.</a:t>
            </a:r>
            <a:endParaRPr lang="en-US" sz="22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35176" t="50977" r="19802" b="35351"/>
          <a:stretch>
            <a:fillRect/>
          </a:stretch>
        </p:blipFill>
        <p:spPr bwMode="auto">
          <a:xfrm>
            <a:off x="214282" y="2143116"/>
            <a:ext cx="8786875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 l="37335" t="43945" r="36859" b="33594"/>
          <a:stretch>
            <a:fillRect/>
          </a:stretch>
        </p:blipFill>
        <p:spPr bwMode="auto">
          <a:xfrm>
            <a:off x="2214546" y="3875867"/>
            <a:ext cx="5072098" cy="248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71414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Компонент </a:t>
            </a:r>
            <a:r>
              <a:rPr lang="en-US" sz="3200" dirty="0" err="1" smtClean="0">
                <a:latin typeface="+mn-lt"/>
              </a:rPr>
              <a:t>ApplicationEvents</a:t>
            </a:r>
            <a:endParaRPr lang="be-BY" sz="3200" dirty="0">
              <a:latin typeface="+mn-lt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30747" t="28320" r="66508" b="66797"/>
          <a:stretch>
            <a:fillRect/>
          </a:stretch>
        </p:blipFill>
        <p:spPr bwMode="auto">
          <a:xfrm>
            <a:off x="7786710" y="71414"/>
            <a:ext cx="64294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Содержимое 9"/>
          <p:cNvSpPr txBox="1">
            <a:spLocks/>
          </p:cNvSpPr>
          <p:nvPr/>
        </p:nvSpPr>
        <p:spPr>
          <a:xfrm>
            <a:off x="571472" y="642918"/>
            <a:ext cx="8215370" cy="58579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200" dirty="0" err="1" smtClean="0"/>
              <a:t>OnActivate</a:t>
            </a:r>
            <a:r>
              <a:rPr lang="ru-RU" sz="2200" dirty="0" smtClean="0"/>
              <a:t>/</a:t>
            </a:r>
            <a:r>
              <a:rPr lang="en-US" sz="2200" dirty="0" err="1" smtClean="0"/>
              <a:t>OnDeactivate</a:t>
            </a:r>
            <a:r>
              <a:rPr lang="be-BY" sz="2200" dirty="0" smtClean="0"/>
              <a:t> </a:t>
            </a:r>
            <a:r>
              <a:rPr lang="ru-RU" sz="2200" dirty="0" smtClean="0"/>
              <a:t>– возникает, когда приложение становится активным/неактивным;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200" dirty="0" err="1" smtClean="0"/>
              <a:t>OnHint</a:t>
            </a:r>
            <a:r>
              <a:rPr lang="en-US" sz="2200" dirty="0" smtClean="0"/>
              <a:t> – </a:t>
            </a:r>
            <a:r>
              <a:rPr lang="ru-RU" sz="2200" dirty="0" smtClean="0"/>
              <a:t>возникает при наведении курсора мыши на объект, в котором определено свойство </a:t>
            </a:r>
            <a:r>
              <a:rPr lang="en-US" sz="2200" dirty="0" smtClean="0"/>
              <a:t>Hint</a:t>
            </a:r>
            <a:r>
              <a:rPr lang="ru-RU" sz="2200" dirty="0" smtClean="0"/>
              <a:t>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35139" t="52734" r="26976" b="41407"/>
          <a:stretch>
            <a:fillRect/>
          </a:stretch>
        </p:blipFill>
        <p:spPr bwMode="auto">
          <a:xfrm>
            <a:off x="285720" y="5286388"/>
            <a:ext cx="821537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 l="35139" t="50781" r="23682" b="37500"/>
          <a:stretch>
            <a:fillRect/>
          </a:stretch>
        </p:blipFill>
        <p:spPr bwMode="auto">
          <a:xfrm>
            <a:off x="285720" y="2171691"/>
            <a:ext cx="8751155" cy="1400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Объект </a:t>
            </a:r>
            <a:r>
              <a:rPr lang="en-US" sz="3200" dirty="0" smtClean="0">
                <a:latin typeface="+mn-lt"/>
              </a:rPr>
              <a:t>Screen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357158" y="928670"/>
            <a:ext cx="8429684" cy="5500726"/>
          </a:xfrm>
        </p:spPr>
        <p:txBody>
          <a:bodyPr>
            <a:noAutofit/>
          </a:bodyPr>
          <a:lstStyle/>
          <a:p>
            <a:pPr marL="282575" indent="352425" algn="just">
              <a:buNone/>
            </a:pPr>
            <a:r>
              <a:rPr lang="ru-RU" sz="2600" dirty="0" smtClean="0"/>
              <a:t>В приложении </a:t>
            </a:r>
            <a:r>
              <a:rPr lang="en-US" sz="2600" dirty="0" smtClean="0"/>
              <a:t>C++ Builder  </a:t>
            </a:r>
            <a:r>
              <a:rPr lang="ru-RU" sz="2600" dirty="0" smtClean="0"/>
              <a:t>автоматически создается глобальный объект типа </a:t>
            </a:r>
            <a:r>
              <a:rPr lang="en-US" sz="2600" dirty="0" err="1" smtClean="0"/>
              <a:t>TScreen</a:t>
            </a:r>
            <a:r>
              <a:rPr lang="ru-RU" sz="2600" dirty="0" smtClean="0"/>
              <a:t>, свойства которого определяются из информации о мониторе, на котором запускается приложение.</a:t>
            </a:r>
          </a:p>
          <a:p>
            <a:pPr marL="282575" indent="352425" algn="just">
              <a:buNone/>
            </a:pPr>
            <a:endParaRPr lang="en-US" sz="2600" dirty="0" smtClean="0"/>
          </a:p>
          <a:p>
            <a:pPr marL="282575" indent="352425" algn="just">
              <a:buNone/>
            </a:pPr>
            <a:r>
              <a:rPr lang="ru-RU" sz="2600" dirty="0" smtClean="0"/>
              <a:t>Основные свойства:</a:t>
            </a:r>
          </a:p>
          <a:p>
            <a:pPr marL="282575" indent="352425" algn="just">
              <a:buNone/>
            </a:pPr>
            <a:endParaRPr lang="ru-RU" sz="2600" dirty="0" smtClean="0"/>
          </a:p>
          <a:p>
            <a:pPr marL="282575" indent="352425" algn="just"/>
            <a:r>
              <a:rPr lang="en-US" sz="2600" dirty="0" smtClean="0"/>
              <a:t>Width</a:t>
            </a:r>
            <a:r>
              <a:rPr lang="ru-RU" sz="2600" dirty="0" smtClean="0"/>
              <a:t>/</a:t>
            </a:r>
            <a:r>
              <a:rPr lang="en-US" sz="2600" dirty="0" smtClean="0"/>
              <a:t>Height</a:t>
            </a:r>
            <a:r>
              <a:rPr lang="ru-RU" sz="2600" dirty="0" smtClean="0"/>
              <a:t> – высота/ширина экрана;</a:t>
            </a:r>
          </a:p>
          <a:p>
            <a:pPr marL="279400" indent="355600" algn="just"/>
            <a:r>
              <a:rPr lang="en-US" sz="2600" dirty="0" err="1" smtClean="0"/>
              <a:t>PixelsPerInch</a:t>
            </a:r>
            <a:r>
              <a:rPr lang="ru-RU" sz="2600" dirty="0" smtClean="0"/>
              <a:t> – разрешающая способность экрана в пикселях на дюйм в вертикальном положении;</a:t>
            </a:r>
          </a:p>
          <a:p>
            <a:pPr marL="279400" indent="355600" algn="just"/>
            <a:r>
              <a:rPr lang="en-US" sz="2600" dirty="0" smtClean="0"/>
              <a:t>Forms[]</a:t>
            </a:r>
            <a:r>
              <a:rPr lang="ru-RU" sz="2600" dirty="0" smtClean="0"/>
              <a:t> – список форм; </a:t>
            </a:r>
          </a:p>
          <a:p>
            <a:pPr marL="279400" indent="355600" algn="just"/>
            <a:r>
              <a:rPr lang="en-US" sz="2600" dirty="0" err="1" smtClean="0"/>
              <a:t>FormCount</a:t>
            </a:r>
            <a:r>
              <a:rPr lang="ru-RU" sz="2600" dirty="0" smtClean="0"/>
              <a:t> – количество форм в приложении;</a:t>
            </a:r>
          </a:p>
          <a:p>
            <a:pPr marL="279400" indent="355600" algn="just"/>
            <a:endParaRPr lang="ru-RU" sz="2600" dirty="0" smtClean="0"/>
          </a:p>
          <a:p>
            <a:pPr marL="635000" indent="0" algn="just"/>
            <a:endParaRPr lang="ru-RU" sz="2600" dirty="0" smtClean="0"/>
          </a:p>
          <a:p>
            <a:pPr marL="282575" indent="352425" algn="just">
              <a:buNone/>
            </a:pPr>
            <a:endParaRPr lang="be-BY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1000108"/>
            <a:ext cx="8572560" cy="48006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Создаем -</a:t>
            </a:r>
            <a:r>
              <a:rPr lang="en-US" dirty="0" smtClean="0"/>
              <a:t>&gt;</a:t>
            </a:r>
            <a:r>
              <a:rPr lang="ru-RU" dirty="0" smtClean="0"/>
              <a:t> Даем имя -</a:t>
            </a:r>
            <a:r>
              <a:rPr lang="en-US" dirty="0" smtClean="0"/>
              <a:t>&gt;</a:t>
            </a:r>
            <a:r>
              <a:rPr lang="ru-RU" dirty="0" smtClean="0"/>
              <a:t> Указываем свойства</a:t>
            </a:r>
            <a:endParaRPr lang="be-BY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4824" t="19531" r="59919" b="40429"/>
          <a:stretch>
            <a:fillRect/>
          </a:stretch>
        </p:blipFill>
        <p:spPr bwMode="auto">
          <a:xfrm>
            <a:off x="357157" y="1857364"/>
            <a:ext cx="376701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t="50000" r="86786" b="10422"/>
          <a:stretch>
            <a:fillRect/>
          </a:stretch>
        </p:blipFill>
        <p:spPr bwMode="auto">
          <a:xfrm>
            <a:off x="6638985" y="1857364"/>
            <a:ext cx="2290733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2F79-32E1-47A8-889C-77B4E062E056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285752" y="71414"/>
            <a:ext cx="9001156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Создание пользовательских действий</a:t>
            </a:r>
            <a:endParaRPr kumimoji="0" lang="be-BY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 t="49805" r="85724" b="9179"/>
          <a:stretch>
            <a:fillRect/>
          </a:stretch>
        </p:blipFill>
        <p:spPr bwMode="auto">
          <a:xfrm>
            <a:off x="4214810" y="1857364"/>
            <a:ext cx="2357454" cy="3808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Овал 15"/>
          <p:cNvSpPr/>
          <p:nvPr/>
        </p:nvSpPr>
        <p:spPr>
          <a:xfrm>
            <a:off x="6715140" y="5429264"/>
            <a:ext cx="2071702" cy="2857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7" name="Овал 16"/>
          <p:cNvSpPr/>
          <p:nvPr/>
        </p:nvSpPr>
        <p:spPr>
          <a:xfrm>
            <a:off x="4357686" y="4857760"/>
            <a:ext cx="1857388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8" name="Овал 17"/>
          <p:cNvSpPr/>
          <p:nvPr/>
        </p:nvSpPr>
        <p:spPr>
          <a:xfrm>
            <a:off x="6786578" y="2928934"/>
            <a:ext cx="1928826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9" name="Овал 18"/>
          <p:cNvSpPr/>
          <p:nvPr/>
        </p:nvSpPr>
        <p:spPr>
          <a:xfrm>
            <a:off x="6715140" y="4572008"/>
            <a:ext cx="2357422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20" name="Овал 19"/>
          <p:cNvSpPr/>
          <p:nvPr/>
        </p:nvSpPr>
        <p:spPr>
          <a:xfrm>
            <a:off x="1214414" y="4786322"/>
            <a:ext cx="1071570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Объект </a:t>
            </a:r>
            <a:r>
              <a:rPr lang="en-US" sz="3200" dirty="0" smtClean="0">
                <a:latin typeface="+mn-lt"/>
              </a:rPr>
              <a:t>Screen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357158" y="928670"/>
            <a:ext cx="8429684" cy="5500726"/>
          </a:xfrm>
        </p:spPr>
        <p:txBody>
          <a:bodyPr>
            <a:normAutofit/>
          </a:bodyPr>
          <a:lstStyle/>
          <a:p>
            <a:pPr marL="282575" indent="352425" algn="just">
              <a:buNone/>
            </a:pPr>
            <a:r>
              <a:rPr lang="ru-RU" sz="2600" dirty="0" smtClean="0"/>
              <a:t>Основные свойства:</a:t>
            </a:r>
          </a:p>
          <a:p>
            <a:pPr marL="282575" indent="352425" algn="just">
              <a:buNone/>
            </a:pPr>
            <a:endParaRPr lang="ru-RU" sz="2600" dirty="0" smtClean="0"/>
          </a:p>
          <a:p>
            <a:pPr marL="279400" indent="355600" algn="just"/>
            <a:r>
              <a:rPr lang="en-US" sz="2600" dirty="0" smtClean="0"/>
              <a:t>Fonts</a:t>
            </a:r>
            <a:r>
              <a:rPr lang="ru-RU" sz="2600" dirty="0" smtClean="0"/>
              <a:t> – список шрифтов, доступных на данном компьютере;</a:t>
            </a:r>
          </a:p>
          <a:p>
            <a:pPr marL="279400" indent="355600" algn="just"/>
            <a:r>
              <a:rPr lang="en-US" sz="2600" dirty="0" smtClean="0"/>
              <a:t>Cursor – </a:t>
            </a:r>
            <a:r>
              <a:rPr lang="ru-RU" sz="2600" dirty="0" smtClean="0"/>
              <a:t>определяет вид курсора;</a:t>
            </a:r>
          </a:p>
          <a:p>
            <a:pPr marL="279400" indent="355600" algn="just"/>
            <a:r>
              <a:rPr lang="en-US" sz="2600" dirty="0" err="1" smtClean="0"/>
              <a:t>ActiveForm</a:t>
            </a:r>
            <a:r>
              <a:rPr lang="en-US" sz="2600" dirty="0" smtClean="0"/>
              <a:t> – </a:t>
            </a:r>
            <a:r>
              <a:rPr lang="ru-RU" sz="2600" dirty="0" smtClean="0"/>
              <a:t>активная в текущий момент форма;</a:t>
            </a:r>
          </a:p>
          <a:p>
            <a:pPr marL="279400" indent="355600" algn="just"/>
            <a:r>
              <a:rPr lang="en-US" sz="2600" dirty="0" err="1" smtClean="0"/>
              <a:t>ActiveControl</a:t>
            </a:r>
            <a:r>
              <a:rPr lang="ru-RU" sz="2600" dirty="0" smtClean="0"/>
              <a:t> – активный в данный момент компонент на активной форме;</a:t>
            </a:r>
          </a:p>
          <a:p>
            <a:pPr marL="279400" indent="355600" algn="just"/>
            <a:r>
              <a:rPr lang="en-US" sz="2600" dirty="0" smtClean="0"/>
              <a:t>Monitors[</a:t>
            </a:r>
            <a:r>
              <a:rPr lang="en-US" sz="2600" dirty="0" err="1" smtClean="0"/>
              <a:t>i</a:t>
            </a:r>
            <a:r>
              <a:rPr lang="en-US" sz="2600" dirty="0" smtClean="0"/>
              <a:t>] – </a:t>
            </a:r>
            <a:r>
              <a:rPr lang="ru-RU" sz="2600" dirty="0" smtClean="0"/>
              <a:t>доступ к свойствам </a:t>
            </a:r>
            <a:r>
              <a:rPr lang="en-US" sz="2600" dirty="0" err="1" smtClean="0"/>
              <a:t>i</a:t>
            </a:r>
            <a:r>
              <a:rPr lang="en-US" sz="2600" dirty="0" smtClean="0"/>
              <a:t>-</a:t>
            </a:r>
            <a:r>
              <a:rPr lang="ru-RU" sz="2600" dirty="0" smtClean="0"/>
              <a:t>го монитора в приложении, работающем одновременно с несколькими мониторами;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635000" indent="0" algn="just"/>
            <a:endParaRPr lang="ru-RU" sz="2600" dirty="0" smtClean="0"/>
          </a:p>
          <a:p>
            <a:pPr marL="282575" indent="352425" algn="just">
              <a:buNone/>
            </a:pPr>
            <a:endParaRPr lang="be-BY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Пример программы: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357158" y="928670"/>
            <a:ext cx="8429684" cy="5643602"/>
          </a:xfrm>
        </p:spPr>
        <p:txBody>
          <a:bodyPr>
            <a:normAutofit lnSpcReduction="10000"/>
          </a:bodyPr>
          <a:lstStyle/>
          <a:p>
            <a:pPr marL="279400" indent="355600" algn="just"/>
            <a:r>
              <a:rPr lang="ru-RU" sz="2600" dirty="0" smtClean="0"/>
              <a:t>Уменьшаем размер всех форм приложения: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r>
              <a:rPr lang="ru-RU" sz="2600" dirty="0" smtClean="0"/>
              <a:t>Загружаем шрифты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635000" indent="0" algn="just"/>
            <a:endParaRPr lang="ru-RU" sz="2600" dirty="0" smtClean="0"/>
          </a:p>
          <a:p>
            <a:pPr marL="282575" indent="352425" algn="just">
              <a:buNone/>
            </a:pPr>
            <a:endParaRPr lang="be-BY" sz="2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943" t="37109" r="31918" b="28711"/>
          <a:stretch>
            <a:fillRect/>
          </a:stretch>
        </p:blipFill>
        <p:spPr bwMode="auto">
          <a:xfrm>
            <a:off x="640869" y="1500174"/>
            <a:ext cx="8360287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Пример программы: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357158" y="928670"/>
            <a:ext cx="8429684" cy="5500726"/>
          </a:xfrm>
        </p:spPr>
        <p:txBody>
          <a:bodyPr>
            <a:normAutofit/>
          </a:bodyPr>
          <a:lstStyle/>
          <a:p>
            <a:pPr marL="279400" indent="355600" algn="just"/>
            <a:r>
              <a:rPr lang="ru-RU" sz="2600" dirty="0" smtClean="0"/>
              <a:t>Определяем разрешение экрана: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r>
              <a:rPr lang="ru-RU" sz="2600" dirty="0" smtClean="0"/>
              <a:t>Меняем шрифт: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r>
              <a:rPr lang="ru-RU" sz="2600" dirty="0" smtClean="0"/>
              <a:t>Устанавливаем шрифт по умолчанию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635000" indent="0" algn="just"/>
            <a:endParaRPr lang="ru-RU" sz="2600" dirty="0" smtClean="0"/>
          </a:p>
          <a:p>
            <a:pPr marL="282575" indent="352425" algn="just">
              <a:buNone/>
            </a:pPr>
            <a:endParaRPr lang="be-BY" sz="2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33492" t="57097" r="34990" b="33594"/>
          <a:stretch>
            <a:fillRect/>
          </a:stretch>
        </p:blipFill>
        <p:spPr bwMode="auto">
          <a:xfrm>
            <a:off x="1120619" y="5214950"/>
            <a:ext cx="688359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33567" t="46515" r="33565" b="42383"/>
          <a:stretch>
            <a:fillRect/>
          </a:stretch>
        </p:blipFill>
        <p:spPr bwMode="auto">
          <a:xfrm>
            <a:off x="1120486" y="3286124"/>
            <a:ext cx="752348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3492" t="35156" r="34850" b="55535"/>
          <a:stretch>
            <a:fillRect/>
          </a:stretch>
        </p:blipFill>
        <p:spPr bwMode="auto">
          <a:xfrm>
            <a:off x="1093861" y="1571612"/>
            <a:ext cx="734631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142852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Вопросы:</a:t>
            </a:r>
            <a:endParaRPr lang="be-BY" sz="30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571472" y="1000108"/>
            <a:ext cx="8215370" cy="5429288"/>
          </a:xfrm>
        </p:spPr>
        <p:txBody>
          <a:bodyPr>
            <a:noAutofit/>
          </a:bodyPr>
          <a:lstStyle/>
          <a:p>
            <a:pPr marL="596646" indent="-514350" algn="just">
              <a:buNone/>
            </a:pPr>
            <a:r>
              <a:rPr lang="ru-RU" sz="2800" dirty="0" smtClean="0"/>
              <a:t>1. Поясните действия следующего фрагмента программы:</a:t>
            </a:r>
            <a:endParaRPr lang="be-BY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5785-09F1-47CE-8FDE-DF2D161B9955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9715" t="32226" r="33016" b="54102"/>
          <a:stretch>
            <a:fillRect/>
          </a:stretch>
        </p:blipFill>
        <p:spPr bwMode="auto">
          <a:xfrm>
            <a:off x="341850" y="2285992"/>
            <a:ext cx="865930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142852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Вопросы:</a:t>
            </a:r>
            <a:endParaRPr lang="be-BY" sz="30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571472" y="1000108"/>
            <a:ext cx="8215370" cy="5429288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800" dirty="0" smtClean="0"/>
              <a:t>2. Как распознать нажатые функциональные клавиши?</a:t>
            </a:r>
          </a:p>
          <a:p>
            <a:pPr algn="just">
              <a:buNone/>
            </a:pPr>
            <a:endParaRPr lang="ru-RU" sz="2800" dirty="0" smtClean="0"/>
          </a:p>
          <a:p>
            <a:pPr algn="just">
              <a:buNone/>
            </a:pPr>
            <a:r>
              <a:rPr lang="ru-RU" sz="2800" dirty="0" smtClean="0"/>
              <a:t>3. Куда поступают события клавиатуры и какое свойство формы влияет на это?</a:t>
            </a:r>
          </a:p>
          <a:p>
            <a:pPr algn="just">
              <a:buNone/>
            </a:pPr>
            <a:endParaRPr lang="ru-RU" sz="2800" dirty="0" smtClean="0"/>
          </a:p>
          <a:p>
            <a:pPr algn="just">
              <a:buNone/>
            </a:pPr>
            <a:r>
              <a:rPr lang="ru-RU" sz="2800" dirty="0" smtClean="0"/>
              <a:t>4. Как ограничить типы вводимых символов в текстовые компоненты?</a:t>
            </a:r>
          </a:p>
          <a:p>
            <a:pPr algn="just">
              <a:buNone/>
            </a:pPr>
            <a:endParaRPr lang="ru-RU" sz="2800" dirty="0" smtClean="0"/>
          </a:p>
          <a:p>
            <a:pPr algn="just">
              <a:buNone/>
            </a:pPr>
            <a:r>
              <a:rPr lang="ru-RU" sz="2800" dirty="0" smtClean="0"/>
              <a:t>5. Чем отличается обработка событий </a:t>
            </a:r>
            <a:r>
              <a:rPr lang="en-US" sz="2800" dirty="0" err="1" smtClean="0"/>
              <a:t>OnKeyPress</a:t>
            </a:r>
            <a:r>
              <a:rPr lang="en-US" sz="2800" dirty="0" smtClean="0"/>
              <a:t> </a:t>
            </a:r>
            <a:r>
              <a:rPr lang="ru-RU" sz="2800" dirty="0" smtClean="0"/>
              <a:t>и </a:t>
            </a:r>
            <a:r>
              <a:rPr lang="en-US" sz="2800" dirty="0" err="1" smtClean="0"/>
              <a:t>OnKeyDown</a:t>
            </a:r>
            <a:r>
              <a:rPr lang="ru-RU" sz="2800" dirty="0" smtClean="0"/>
              <a:t>?</a:t>
            </a:r>
            <a:endParaRPr lang="be-BY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5785-09F1-47CE-8FDE-DF2D161B9955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Создаем новую кнопку и связываем ее с действием. </a:t>
            </a:r>
            <a:br>
              <a:rPr lang="ru-RU" sz="28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>С ним же связываем нужный пункт меню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 l="13878" t="18750" r="54317" b="68522"/>
          <a:stretch>
            <a:fillRect/>
          </a:stretch>
        </p:blipFill>
        <p:spPr bwMode="auto">
          <a:xfrm>
            <a:off x="285720" y="1285860"/>
            <a:ext cx="571504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1481-CF93-49BE-8733-31D08B523A1C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3714744" y="2000240"/>
            <a:ext cx="642942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 l="34041" t="31250" r="34192" b="49219"/>
          <a:stretch>
            <a:fillRect/>
          </a:stretch>
        </p:blipFill>
        <p:spPr bwMode="auto">
          <a:xfrm>
            <a:off x="285720" y="2714620"/>
            <a:ext cx="578647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 t="49805" r="86274" b="8203"/>
          <a:stretch>
            <a:fillRect/>
          </a:stretch>
        </p:blipFill>
        <p:spPr bwMode="auto">
          <a:xfrm>
            <a:off x="6215074" y="1285859"/>
            <a:ext cx="2714644" cy="466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Пишем свой обработчик события действия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Отменить маркированный список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r>
              <a:rPr lang="ru-RU" dirty="0" smtClean="0"/>
              <a:t>Включить маркированный список</a:t>
            </a:r>
          </a:p>
          <a:p>
            <a:endParaRPr lang="ru-RU" dirty="0" smtClean="0"/>
          </a:p>
          <a:p>
            <a:endParaRPr lang="be-BY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38433" t="40039" r="30532" b="50195"/>
          <a:stretch>
            <a:fillRect/>
          </a:stretch>
        </p:blipFill>
        <p:spPr bwMode="auto">
          <a:xfrm>
            <a:off x="500033" y="2118471"/>
            <a:ext cx="8619173" cy="152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 l="37372" t="40234" r="33473" b="50977"/>
          <a:stretch>
            <a:fillRect/>
          </a:stretch>
        </p:blipFill>
        <p:spPr bwMode="auto">
          <a:xfrm>
            <a:off x="500033" y="4429132"/>
            <a:ext cx="8429685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90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Обработчики событий для работы со шрифтом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Изменить настройки шрифта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Установить шрифт по умолчанию</a:t>
            </a:r>
            <a:endParaRPr lang="be-BY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34590" t="37147" r="33565" b="49162"/>
          <a:stretch>
            <a:fillRect/>
          </a:stretch>
        </p:blipFill>
        <p:spPr bwMode="auto">
          <a:xfrm>
            <a:off x="1029204" y="2071678"/>
            <a:ext cx="797989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l="34590" t="52866" r="33565" b="38514"/>
          <a:stretch>
            <a:fillRect/>
          </a:stretch>
        </p:blipFill>
        <p:spPr bwMode="auto">
          <a:xfrm>
            <a:off x="1029204" y="4929198"/>
            <a:ext cx="797989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6072198" y="3357562"/>
            <a:ext cx="2786082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7000892" y="5857892"/>
            <a:ext cx="192882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90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Работа с датой и временем:</a:t>
            </a:r>
            <a:endParaRPr lang="be-BY" sz="2800" dirty="0">
              <a:latin typeface="+mn-lt"/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2" name="Содержимое 11"/>
          <p:cNvSpPr>
            <a:spLocks noGrp="1"/>
          </p:cNvSpPr>
          <p:nvPr>
            <p:ph idx="1"/>
          </p:nvPr>
        </p:nvSpPr>
        <p:spPr>
          <a:xfrm>
            <a:off x="1071538" y="857232"/>
            <a:ext cx="7862150" cy="5033978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Дата: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sz="1000" dirty="0" smtClean="0"/>
          </a:p>
          <a:p>
            <a:pPr>
              <a:buNone/>
            </a:pPr>
            <a:r>
              <a:rPr lang="ru-RU" dirty="0" smtClean="0"/>
              <a:t>Таймер: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sz="5000" dirty="0" smtClean="0"/>
          </a:p>
          <a:p>
            <a:pPr>
              <a:buNone/>
            </a:pPr>
            <a:r>
              <a:rPr lang="ru-RU" dirty="0" smtClean="0"/>
              <a:t>Время:</a:t>
            </a:r>
            <a:endParaRPr lang="be-BY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34590" t="30273" r="16544" b="55918"/>
          <a:stretch>
            <a:fillRect/>
          </a:stretch>
        </p:blipFill>
        <p:spPr bwMode="auto">
          <a:xfrm>
            <a:off x="71406" y="1428736"/>
            <a:ext cx="899278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 l="34590" t="61953" r="36638" b="25050"/>
          <a:stretch>
            <a:fillRect/>
          </a:stretch>
        </p:blipFill>
        <p:spPr bwMode="auto">
          <a:xfrm>
            <a:off x="142843" y="3429000"/>
            <a:ext cx="5344455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 l="34590" t="79011" r="23394" b="11616"/>
          <a:stretch>
            <a:fillRect/>
          </a:stretch>
        </p:blipFill>
        <p:spPr bwMode="auto">
          <a:xfrm>
            <a:off x="142843" y="5319298"/>
            <a:ext cx="8850523" cy="11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4857752" y="6213494"/>
            <a:ext cx="192882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929322" y="2212966"/>
            <a:ext cx="192882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14.03.2013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598510"/>
            <a:ext cx="7498080" cy="1143000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+mn-lt"/>
              </a:rPr>
              <a:t>Диспетчеризация действий может проходить также на основе компонентов </a:t>
            </a:r>
            <a:r>
              <a:rPr lang="en-US" sz="3600" dirty="0" smtClean="0">
                <a:latin typeface="+mn-lt"/>
              </a:rPr>
              <a:t>Additional</a:t>
            </a:r>
            <a:r>
              <a:rPr lang="ru-RU" sz="3600" dirty="0" smtClean="0">
                <a:latin typeface="+mn-lt"/>
              </a:rPr>
              <a:t>:</a:t>
            </a:r>
            <a:endParaRPr lang="be-BY" sz="3600" dirty="0">
              <a:latin typeface="+mn-lt"/>
            </a:endParaRPr>
          </a:p>
        </p:txBody>
      </p:sp>
      <p:sp>
        <p:nvSpPr>
          <p:cNvPr id="20" name="Содержимое 19"/>
          <p:cNvSpPr>
            <a:spLocks noGrp="1"/>
          </p:cNvSpPr>
          <p:nvPr>
            <p:ph idx="1"/>
          </p:nvPr>
        </p:nvSpPr>
        <p:spPr>
          <a:xfrm>
            <a:off x="1071538" y="2200300"/>
            <a:ext cx="7498080" cy="4800600"/>
          </a:xfrm>
        </p:spPr>
        <p:txBody>
          <a:bodyPr>
            <a:normAutofit/>
          </a:bodyPr>
          <a:lstStyle/>
          <a:p>
            <a:r>
              <a:rPr lang="en-US" sz="2600" dirty="0" err="1" smtClean="0"/>
              <a:t>ActionManager</a:t>
            </a:r>
            <a:r>
              <a:rPr lang="en-US" sz="2600" dirty="0" smtClean="0"/>
              <a:t> – </a:t>
            </a:r>
            <a:r>
              <a:rPr lang="ru-RU" sz="2600" dirty="0" smtClean="0"/>
              <a:t>диспетчер действий</a:t>
            </a:r>
            <a:endParaRPr lang="en-US" sz="2600" dirty="0" smtClean="0"/>
          </a:p>
          <a:p>
            <a:r>
              <a:rPr lang="en-US" sz="2600" dirty="0" err="1" smtClean="0"/>
              <a:t>ActionMainMenuBar</a:t>
            </a:r>
            <a:r>
              <a:rPr lang="ru-RU" sz="2600" dirty="0" smtClean="0"/>
              <a:t> – настраиваемая полоса состояния главного меню</a:t>
            </a:r>
            <a:endParaRPr lang="en-US" sz="2600" dirty="0" smtClean="0"/>
          </a:p>
          <a:p>
            <a:r>
              <a:rPr lang="en-US" sz="2600" dirty="0" err="1" smtClean="0"/>
              <a:t>ActionToolBar</a:t>
            </a:r>
            <a:r>
              <a:rPr lang="ru-RU" sz="2600" dirty="0" smtClean="0"/>
              <a:t> – настраиваемая инструментальная панель</a:t>
            </a:r>
            <a:endParaRPr lang="en-US" sz="2600" dirty="0" smtClean="0"/>
          </a:p>
          <a:p>
            <a:r>
              <a:rPr lang="en-US" sz="2600" dirty="0" err="1" smtClean="0"/>
              <a:t>CustomizeDlg</a:t>
            </a:r>
            <a:r>
              <a:rPr lang="ru-RU" sz="2600" dirty="0" smtClean="0"/>
              <a:t> – настройка действий</a:t>
            </a:r>
            <a:endParaRPr lang="be-BY" sz="2600" dirty="0" smtClean="0"/>
          </a:p>
          <a:p>
            <a:pPr>
              <a:buNone/>
            </a:pPr>
            <a:endParaRPr lang="be-BY" sz="26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l="18118" t="10742" r="32467" b="81446"/>
          <a:stretch>
            <a:fillRect/>
          </a:stretch>
        </p:blipFill>
        <p:spPr bwMode="auto">
          <a:xfrm>
            <a:off x="142844" y="5143512"/>
            <a:ext cx="884045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Овал 21"/>
          <p:cNvSpPr/>
          <p:nvPr/>
        </p:nvSpPr>
        <p:spPr>
          <a:xfrm>
            <a:off x="7358082" y="5357826"/>
            <a:ext cx="1571636" cy="6429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18118" t="10742" r="32467" b="81446"/>
          <a:stretch>
            <a:fillRect/>
          </a:stretch>
        </p:blipFill>
        <p:spPr bwMode="auto">
          <a:xfrm>
            <a:off x="142844" y="1857364"/>
            <a:ext cx="884045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Вкладка </a:t>
            </a:r>
            <a:r>
              <a:rPr lang="en-US" dirty="0" smtClean="0">
                <a:latin typeface="+mn-lt"/>
              </a:rPr>
              <a:t>Additional</a:t>
            </a:r>
            <a:endParaRPr lang="be-BY" dirty="0">
              <a:latin typeface="+mn-lt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1000100" y="1785926"/>
            <a:ext cx="785818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Компоненты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4692" y="1643050"/>
            <a:ext cx="8362216" cy="4929222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BitBtn</a:t>
            </a:r>
            <a:r>
              <a:rPr lang="en-US" sz="3000" dirty="0" smtClean="0"/>
              <a:t> – </a:t>
            </a:r>
            <a:r>
              <a:rPr lang="ru-RU" sz="3000" dirty="0" smtClean="0"/>
              <a:t>кнопка с иконкой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SpeedButton</a:t>
            </a:r>
            <a:r>
              <a:rPr lang="ru-RU" sz="3000" dirty="0" smtClean="0"/>
              <a:t> – кнопка с фиксацией и 				графикой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MaskEdit</a:t>
            </a:r>
            <a:r>
              <a:rPr lang="ru-RU" sz="3000" dirty="0" smtClean="0"/>
              <a:t> – маскированное поле текста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StringGrid</a:t>
            </a:r>
            <a:r>
              <a:rPr lang="ru-RU" sz="3000" dirty="0" smtClean="0"/>
              <a:t> – таблица строк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DrawGrid</a:t>
            </a:r>
            <a:r>
              <a:rPr lang="ru-RU" sz="3000" dirty="0" smtClean="0"/>
              <a:t> – таблица изображений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Image</a:t>
            </a:r>
            <a:r>
              <a:rPr lang="ru-RU" sz="3000" dirty="0" smtClean="0"/>
              <a:t>  - изображение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Shape</a:t>
            </a:r>
            <a:r>
              <a:rPr lang="ru-RU" sz="3000" dirty="0" smtClean="0"/>
              <a:t> - форма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Bevel</a:t>
            </a:r>
            <a:r>
              <a:rPr lang="ru-RU" sz="3000" dirty="0" smtClean="0"/>
              <a:t> – панель группировки компонент</a:t>
            </a:r>
            <a:r>
              <a:rPr lang="en-US" sz="3000" dirty="0" smtClean="0"/>
              <a:t>;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14.03.2013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1612" t="13583" r="61617" b="82156"/>
          <a:stretch>
            <a:fillRect/>
          </a:stretch>
        </p:blipFill>
        <p:spPr bwMode="auto">
          <a:xfrm>
            <a:off x="2143108" y="857232"/>
            <a:ext cx="500066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912</TotalTime>
  <Words>771</Words>
  <PresentationFormat>Экран (4:3)</PresentationFormat>
  <Paragraphs>224</Paragraphs>
  <Slides>24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Солнцестояние</vt:lpstr>
      <vt:lpstr>Темы:</vt:lpstr>
      <vt:lpstr>Слайд 2</vt:lpstr>
      <vt:lpstr>Создаем новую кнопку и связываем ее с действием.  С ним же связываем нужный пункт меню</vt:lpstr>
      <vt:lpstr>Пишем свой обработчик события действия</vt:lpstr>
      <vt:lpstr>Обработчики событий для работы со шрифтом</vt:lpstr>
      <vt:lpstr>Работа с датой и временем:</vt:lpstr>
      <vt:lpstr>Диспетчеризация действий может проходить также на основе компонентов Additional:</vt:lpstr>
      <vt:lpstr>Вкладка Additional</vt:lpstr>
      <vt:lpstr>Компоненты</vt:lpstr>
      <vt:lpstr>Компоненты</vt:lpstr>
      <vt:lpstr>Приложение – Application и компонент ApplicationEvents</vt:lpstr>
      <vt:lpstr>В каждом приложении автоматически создается объект Application</vt:lpstr>
      <vt:lpstr>Основные свойства:</vt:lpstr>
      <vt:lpstr>Основные методы:</vt:lpstr>
      <vt:lpstr>Пример работы с MessageBoxA:</vt:lpstr>
      <vt:lpstr>Компонент ApplicationEvents</vt:lpstr>
      <vt:lpstr>Компонент ApplicationEvents</vt:lpstr>
      <vt:lpstr>Компонент ApplicationEvents</vt:lpstr>
      <vt:lpstr>Объект Screen</vt:lpstr>
      <vt:lpstr>Объект Screen</vt:lpstr>
      <vt:lpstr>Пример программы:</vt:lpstr>
      <vt:lpstr>Пример программы:</vt:lpstr>
      <vt:lpstr>Вопросы:</vt:lpstr>
      <vt:lpstr>Вопросы: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121</cp:revision>
  <dcterms:modified xsi:type="dcterms:W3CDTF">2013-03-14T19:04:58Z</dcterms:modified>
</cp:coreProperties>
</file>